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Nunito"/>
      <p:regular r:id="rId14"/>
      <p:bold r:id="rId15"/>
      <p:italic r:id="rId16"/>
      <p:boldItalic r:id="rId17"/>
    </p:embeddedFont>
    <p:embeddedFont>
      <p:font typeface="Maven Pro"/>
      <p:regular r:id="rId18"/>
      <p:bold r:id="rId1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Nunito-bold.fntdata"/><Relationship Id="rId14" Type="http://schemas.openxmlformats.org/officeDocument/2006/relationships/font" Target="fonts/Nunito-regular.fntdata"/><Relationship Id="rId17" Type="http://schemas.openxmlformats.org/officeDocument/2006/relationships/font" Target="fonts/Nunito-boldItalic.fntdata"/><Relationship Id="rId16" Type="http://schemas.openxmlformats.org/officeDocument/2006/relationships/font" Target="fonts/Nunito-italic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MavenPro-bold.fntdata"/><Relationship Id="rId6" Type="http://schemas.openxmlformats.org/officeDocument/2006/relationships/slide" Target="slides/slide1.xml"/><Relationship Id="rId18" Type="http://schemas.openxmlformats.org/officeDocument/2006/relationships/font" Target="fonts/MavenPr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4eb6f202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4eb6f202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Supplements are things people take to improve their health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Usually not prescription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Includes vitamins, minerals, herbs, powders, gummies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FDA doesn’t approve them before they’re sold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They’re regulated more like food than medicine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 don’t need a doctor to get them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36c7fdcdadd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36c7fdcdadd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38554a911c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38554a911c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Supplements don’t need clinical trials to make claims</a:t>
            </a:r>
            <a:br>
              <a:rPr lang="en"/>
            </a:br>
            <a:r>
              <a:rPr lang="en"/>
              <a:t> They use vague words like “support” and “promote”</a:t>
            </a:r>
            <a:br>
              <a:rPr lang="en"/>
            </a:br>
            <a:r>
              <a:rPr lang="en"/>
              <a:t> There’s a lot of emphasis on being natural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br>
              <a:rPr lang="en"/>
            </a:br>
            <a:r>
              <a:rPr lang="en"/>
              <a:t> Influencer marketing is common and medical drugs go through a much stricter process The standard of proof is completely different for the two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38554a911c4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38554a911c4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Look out for big promises like “cures everything being cautious if it works “instantly” or has zero side effects</a:t>
            </a:r>
            <a:br>
              <a:rPr lang="en"/>
            </a:br>
            <a:r>
              <a:rPr lang="en"/>
              <a:t> ALWAYS CHECK if it’s been third-party tested</a:t>
            </a:r>
            <a:br>
              <a:rPr lang="en"/>
            </a:br>
            <a:r>
              <a:rPr lang="en"/>
              <a:t> Avoid products that rely only on testimonials like celebrities. Ancient knowledge is what much of modern medicine is built upon anyway…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8554a911c4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8554a911c4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Collagen is a structural protein found in skin and joints and the most abundant one in the body.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Your body breaks collagen into amino acids not send it straight to your skin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Creams with collagen don’t usually work as that is not how collagen absorption works for the most part Some studies show small benefits, but results are mixed and contradictory.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Collagen supplemenrts so </a:t>
            </a:r>
            <a:r>
              <a:rPr lang="en"/>
              <a:t>ubiquitous</a:t>
            </a:r>
            <a:r>
              <a:rPr lang="en"/>
              <a:t> they are accepted as fact by many to be beneficial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8554a911c4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38554a911c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Check if the study was done on humans, not just animals, many marked differences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See if the dosage in the study matches the product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Look at who funded the research because many big companies fund for their best interest and not </a:t>
            </a:r>
            <a:r>
              <a:rPr lang="en"/>
              <a:t>necessarily for the truth, skew data or make conclusions based on mixed evidence </a:t>
            </a:r>
            <a:r>
              <a:rPr lang="en"/>
              <a:t>Different </a:t>
            </a:r>
            <a:r>
              <a:rPr lang="en"/>
              <a:t>control</a:t>
            </a:r>
            <a:r>
              <a:rPr lang="en"/>
              <a:t> and study types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34ebc41e212_1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2" name="Google Shape;332;g34ebc41e212_1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accent3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" name="Google Shape;14;p2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" name="Google Shape;18;p2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19" name="Google Shape;19;p2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" name="Google Shape;23;p2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4" name="Google Shape;24;p2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29" name="Google Shape;29;p2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30" name="Google Shape;30;p2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2" name="Google Shape;32;p2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33" name="Google Shape;33;p2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fmla="val 8244818" name="adj1"/>
                  <a:gd fmla="val 16246175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36" name="Google Shape;36;p2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37" name="Google Shape;37;p2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38" name="Google Shape;38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40" name="Google Shape;40;p2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fmla="val 8801158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fmla="val 1255410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fmla="val 19376841" name="adj1"/>
                <a:gd fmla="val 16200000" name="adj2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" name="Google Shape;46;p2"/>
          <p:cNvSpPr txBox="1"/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2"/>
          <p:cNvSpPr txBox="1"/>
          <p:nvPr>
            <p:ph idx="1" type="subTitle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3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1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143" name="Google Shape;143;p11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144" name="Google Shape;144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5" name="Google Shape;145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6" name="Google Shape;146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7" name="Google Shape;147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48" name="Google Shape;148;p11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149" name="Google Shape;149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0" name="Google Shape;150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1" name="Google Shape;15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2" name="Google Shape;152;p11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3" name="Google Shape;153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4" name="Google Shape;154;p11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155" name="Google Shape;155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1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7" name="Google Shape;157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8" name="Google Shape;158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59" name="Google Shape;159;p11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160" name="Google Shape;160;p11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1" name="Google Shape;161;p11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2" name="Google Shape;162;p11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3" name="Google Shape;163;p11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64" name="Google Shape;164;p11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5" name="Google Shape;165;p11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6" name="Google Shape;166;p11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7" name="Google Shape;167;p11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8" name="Google Shape;168;p11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69" name="Google Shape;169;p11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70" name="Google Shape;170;p11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4" name="Google Shape;174;p11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75" name="Google Shape;175;p11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6" name="Google Shape;176;p11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7" name="Google Shape;177;p11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78" name="Google Shape;178;p11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79" name="Google Shape;179;p11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0" name="Google Shape;180;p11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1" name="Google Shape;181;p11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2" name="Google Shape;182;p11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3" name="Google Shape;183;p11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4" name="Google Shape;184;p11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85" name="Google Shape;185;p11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89" name="Google Shape;189;p11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90" name="Google Shape;190;p11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1" name="Google Shape;191;p11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2" name="Google Shape;192;p11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3" name="Google Shape;193;p11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4" name="Google Shape;194;p11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95" name="Google Shape;195;p11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6" name="Google Shape;196;p11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97" name="Google Shape;197;p11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98" name="Google Shape;198;p11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99" name="Google Shape;199;p11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0" name="Google Shape;200;p11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1" name="Google Shape;201;p11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2" name="Google Shape;202;p11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3" name="Google Shape;203;p11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04" name="Google Shape;204;p11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5" name="Google Shape;205;p11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6" name="Google Shape;206;p11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07" name="Google Shape;207;p11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08" name="Google Shape;208;p11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09" name="Google Shape;209;p11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0" name="Google Shape;210;p11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1" name="Google Shape;211;p11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2" name="Google Shape;212;p11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3" name="Google Shape;213;p11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4" name="Google Shape;214;p11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15" name="Google Shape;215;p11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6" name="Google Shape;216;p11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7" name="Google Shape;217;p11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18" name="Google Shape;218;p11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19" name="Google Shape;219;p11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20" name="Google Shape;220;p11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1" name="Google Shape;221;p11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2" name="Google Shape;222;p11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3" name="Google Shape;223;p11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24" name="Google Shape;224;p11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5" name="Google Shape;225;p11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6" name="Google Shape;226;p11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27" name="Google Shape;227;p11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28" name="Google Shape;228;p11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29" name="Google Shape;229;p11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0" name="Google Shape;230;p11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1" name="Google Shape;231;p11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2" name="Google Shape;232;p11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3" name="Google Shape;233;p11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4" name="Google Shape;234;p11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35" name="Google Shape;235;p11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6" name="Google Shape;236;p11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7" name="Google Shape;237;p11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38" name="Google Shape;238;p11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39" name="Google Shape;239;p11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40" name="Google Shape;240;p11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1" name="Google Shape;241;p11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2" name="Google Shape;242;p11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3" name="Google Shape;243;p11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44" name="Google Shape;244;p11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5" name="Google Shape;245;p11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6" name="Google Shape;246;p11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49" name="Google Shape;249;p11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50" name="Google Shape;250;p11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4" name="Google Shape;254;p11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55" name="Google Shape;255;p11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58" name="Google Shape;258;p11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59" name="Google Shape;259;p11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60" name="Google Shape;260;p11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1" name="Google Shape;261;p11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2" name="Google Shape;262;p11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263" name="Google Shape;263;p11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64" name="Google Shape;264;p11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5" name="Google Shape;265;p11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6" name="Google Shape;266;p11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67" name="Google Shape;267;p11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268" name="Google Shape;268;p11"/>
          <p:cNvSpPr txBox="1"/>
          <p:nvPr>
            <p:ph hasCustomPrompt="1" type="title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69" name="Google Shape;269;p11"/>
          <p:cNvSpPr txBox="1"/>
          <p:nvPr>
            <p:ph idx="1" type="body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70" name="Google Shape;270;p1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2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oogle Shape;50;p3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52" name="Google Shape;52;p3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55" name="Google Shape;55;p3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7" name="Google Shape;57;p3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58" name="Google Shape;58;p3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59" name="Google Shape;59;p3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0" name="Google Shape;60;p3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" name="Google Shape;61;p3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" name="Google Shape;62;p3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63" name="Google Shape;63;p3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64" name="Google Shape;64;p3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65" name="Google Shape;65;p3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67" name="Google Shape;67;p3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68" name="Google Shape;68;p3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9" name="Google Shape;69;p3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1" name="Google Shape;71;p3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72" name="Google Shape;72;p3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4" name="Google Shape;74;p3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5" name="Google Shape;75;p3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76" name="Google Shape;76;p3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77" name="Google Shape;77;p3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0" name="Google Shape;80;p3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1" name="Google Shape;81;p3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fmla="val 50000" name="adj1"/>
                  <a:gd fmla="val 0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82" name="Google Shape;82;p3"/>
          <p:cNvSpPr txBox="1"/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3" name="Google Shape;83;p3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86" name="Google Shape;86;p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" name="Google Shape;88;p4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9" name="Google Shape;89;p4"/>
          <p:cNvSpPr txBox="1"/>
          <p:nvPr>
            <p:ph idx="1" type="body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0" name="Google Shape;90;p4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5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93" name="Google Shape;93;p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5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6" name="Google Shape;96;p5"/>
          <p:cNvSpPr txBox="1"/>
          <p:nvPr>
            <p:ph idx="1" type="body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7" name="Google Shape;97;p5"/>
          <p:cNvSpPr txBox="1"/>
          <p:nvPr>
            <p:ph idx="2" type="body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5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6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1" name="Google Shape;101;p6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6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6"/>
          <p:cNvSpPr txBox="1"/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4" name="Google Shape;104;p6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7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07" name="Google Shape;107;p7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7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9" name="Google Shape;109;p7"/>
          <p:cNvSpPr txBox="1"/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0" name="Google Shape;110;p7"/>
          <p:cNvSpPr txBox="1"/>
          <p:nvPr>
            <p:ph idx="1" type="body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1" name="Google Shape;111;p7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1"/>
        </a:solidFill>
      </p:bgPr>
    </p:bg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oogle Shape;113;p8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14" name="Google Shape;114;p8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15" name="Google Shape;115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6" name="Google Shape;116;p8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fmla="val 19376841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7" name="Google Shape;117;p8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18" name="Google Shape;118;p8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19" name="Google Shape;119;p8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0" name="Google Shape;120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1" name="Google Shape;121;p8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grpSp>
          <p:nvGrpSpPr>
            <p:cNvPr id="122" name="Google Shape;122;p8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23" name="Google Shape;123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24" name="Google Shape;124;p8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fmla="val 5699893" name="adj1"/>
                  <a:gd fmla="val 12313574" name="adj2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25" name="Google Shape;125;p8"/>
          <p:cNvSpPr txBox="1"/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8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" name="Google Shape;128;p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29" name="Google Shape;129;p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1" name="Google Shape;131;p9"/>
          <p:cNvSpPr txBox="1"/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2" name="Google Shape;132;p9"/>
          <p:cNvSpPr txBox="1"/>
          <p:nvPr>
            <p:ph idx="1" type="subTitle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33" name="Google Shape;133;p9"/>
          <p:cNvSpPr txBox="1"/>
          <p:nvPr>
            <p:ph idx="2" type="body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4" name="Google Shape;134;p9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10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137" name="Google Shape;137;p1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1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fmla="val 10792838" name="adj1"/>
                <a:gd fmla="val 16200000" name="adj2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9" name="Google Shape;139;p10"/>
          <p:cNvSpPr txBox="1"/>
          <p:nvPr>
            <p:ph idx="1" type="body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40" name="Google Shape;140;p10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omentu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b="1" sz="28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hyperlink" Target="http://clinicaltrials.gov" TargetMode="External"/><Relationship Id="rId4" Type="http://schemas.openxmlformats.org/officeDocument/2006/relationships/image" Target="../media/image11.pn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"/>
          <p:cNvSpPr txBox="1"/>
          <p:nvPr>
            <p:ph type="ctrTitle"/>
          </p:nvPr>
        </p:nvSpPr>
        <p:spPr>
          <a:xfrm>
            <a:off x="-10450" y="996625"/>
            <a:ext cx="4898100" cy="187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Truth About Dietary Supplements</a:t>
            </a:r>
            <a:r>
              <a:rPr lang="en"/>
              <a:t>: </a:t>
            </a:r>
            <a:r>
              <a:rPr b="0" lang="en" sz="3266"/>
              <a:t>Separating Science from Snake Oil</a:t>
            </a:r>
            <a:endParaRPr b="0" sz="3266"/>
          </a:p>
        </p:txBody>
      </p:sp>
      <p:sp>
        <p:nvSpPr>
          <p:cNvPr id="278" name="Google Shape;278;p13"/>
          <p:cNvSpPr txBox="1"/>
          <p:nvPr>
            <p:ph idx="1" type="subTitle"/>
          </p:nvPr>
        </p:nvSpPr>
        <p:spPr>
          <a:xfrm>
            <a:off x="132700" y="3779375"/>
            <a:ext cx="5547000" cy="146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Presented by: </a:t>
            </a:r>
            <a:r>
              <a:rPr lang="en"/>
              <a:t>Rami T. Ezzeddine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With Contributions From: Giovanni Chahine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Date: </a:t>
            </a:r>
            <a:r>
              <a:rPr lang="en"/>
              <a:t>April 19, 2025</a:t>
            </a:r>
            <a:endParaRPr/>
          </a:p>
        </p:txBody>
      </p:sp>
      <p:pic>
        <p:nvPicPr>
          <p:cNvPr id="279" name="Google Shape;279;p13" title="FactCheckMD Logo H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99175" y="3925826"/>
            <a:ext cx="3729074" cy="69995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0" name="Google Shape;280;p13"/>
          <p:cNvPicPr preferRelativeResize="0"/>
          <p:nvPr/>
        </p:nvPicPr>
        <p:blipFill rotWithShape="1">
          <a:blip r:embed="rId4">
            <a:alphaModFix/>
          </a:blip>
          <a:srcRect b="0" l="5060" r="11018" t="0"/>
          <a:stretch/>
        </p:blipFill>
        <p:spPr>
          <a:xfrm>
            <a:off x="5199175" y="928515"/>
            <a:ext cx="3729076" cy="208303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"/>
          <p:cNvSpPr txBox="1"/>
          <p:nvPr>
            <p:ph type="title"/>
          </p:nvPr>
        </p:nvSpPr>
        <p:spPr>
          <a:xfrm>
            <a:off x="753775" y="2321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 &amp; SIGNIFICANCE</a:t>
            </a:r>
            <a:endParaRPr/>
          </a:p>
        </p:txBody>
      </p:sp>
      <p:sp>
        <p:nvSpPr>
          <p:cNvPr id="286" name="Google Shape;286;p14"/>
          <p:cNvSpPr txBox="1"/>
          <p:nvPr>
            <p:ph idx="1" type="body"/>
          </p:nvPr>
        </p:nvSpPr>
        <p:spPr>
          <a:xfrm>
            <a:off x="170250" y="1148550"/>
            <a:ext cx="50964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lang="en" sz="1400">
                <a:solidFill>
                  <a:srgbClr val="000000"/>
                </a:solidFill>
              </a:rPr>
              <a:t>What are Dietary Supplements?</a:t>
            </a:r>
            <a:endParaRPr b="1"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Products taken orally that contain a "dietary ingredient" like vitamins, minerals, herbs, amino acids, or enzymes</a:t>
            </a:r>
            <a:endParaRPr sz="1400">
              <a:solidFill>
                <a:srgbClr val="000000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-"/>
            </a:pPr>
            <a:r>
              <a:rPr lang="en" sz="1400">
                <a:solidFill>
                  <a:srgbClr val="000000"/>
                </a:solidFill>
              </a:rPr>
              <a:t>Marketed to “supplement” the diet, not to treat or cure disease (NIH, 2024)</a:t>
            </a:r>
            <a:br>
              <a:rPr lang="en" sz="1400">
                <a:solidFill>
                  <a:srgbClr val="000000"/>
                </a:solidFill>
              </a:rPr>
            </a:b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lang="en" sz="1400">
                <a:solidFill>
                  <a:srgbClr val="000000"/>
                </a:solidFill>
              </a:rPr>
              <a:t>Is it Regulated?</a:t>
            </a:r>
            <a:endParaRPr b="1"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Not approved by the FDA for safety/effectiveness before sale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Manufacturers are responsible for ensuring product safety and labeling accuracy (FDA, 2023)</a:t>
            </a:r>
            <a:br>
              <a:rPr lang="en" sz="1400">
                <a:solidFill>
                  <a:srgbClr val="000000"/>
                </a:solidFill>
              </a:rPr>
            </a:b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lang="en" sz="1400">
                <a:solidFill>
                  <a:srgbClr val="000000"/>
                </a:solidFill>
              </a:rPr>
              <a:t>What are Common Concerns?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Risk of contamination or adulteration with unlisted substances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Potential interactions with medications</a:t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287" name="Google Shape;28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57775" y="1682150"/>
            <a:ext cx="3572551" cy="2008010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5"/>
          <p:cNvSpPr txBox="1"/>
          <p:nvPr>
            <p:ph type="title"/>
          </p:nvPr>
        </p:nvSpPr>
        <p:spPr>
          <a:xfrm>
            <a:off x="753775" y="2321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THE TRADEOFF WITH SUPPLEMENTS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93" name="Google Shape;293;p15"/>
          <p:cNvSpPr txBox="1"/>
          <p:nvPr>
            <p:ph idx="1" type="body"/>
          </p:nvPr>
        </p:nvSpPr>
        <p:spPr>
          <a:xfrm>
            <a:off x="-134550" y="1148550"/>
            <a:ext cx="50964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b="1" lang="en" sz="1400">
                <a:solidFill>
                  <a:schemeClr val="lt1"/>
                </a:solidFill>
              </a:rPr>
              <a:t>Rosemary Oil (for Hair Loss)</a:t>
            </a:r>
            <a:endParaRPr b="1" sz="1400">
              <a:solidFill>
                <a:schemeClr val="lt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-"/>
            </a:pPr>
            <a:r>
              <a:rPr lang="en" sz="1400">
                <a:solidFill>
                  <a:schemeClr val="lt1"/>
                </a:solidFill>
              </a:rPr>
              <a:t>Marketed to stimulate hair growth by improving scalp circulation</a:t>
            </a:r>
            <a:endParaRPr sz="1400">
              <a:solidFill>
                <a:schemeClr val="lt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-"/>
            </a:pPr>
            <a:r>
              <a:rPr lang="en" sz="1400">
                <a:solidFill>
                  <a:schemeClr val="lt1"/>
                </a:solidFill>
              </a:rPr>
              <a:t>Limited evidence; can cause skin irritation or allergic reactions (NIH, 2024)</a:t>
            </a:r>
            <a:br>
              <a:rPr lang="en" sz="1400">
                <a:solidFill>
                  <a:schemeClr val="lt1"/>
                </a:solidFill>
              </a:rPr>
            </a:b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b="1" lang="en" sz="1400">
                <a:solidFill>
                  <a:schemeClr val="lt1"/>
                </a:solidFill>
              </a:rPr>
              <a:t>Kratom (Mitragyna speciosa)</a:t>
            </a:r>
            <a:endParaRPr b="1"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sz="1400">
                <a:solidFill>
                  <a:schemeClr val="lt1"/>
                </a:solidFill>
              </a:rPr>
              <a:t>Promoted as a “natural pain reliever” or opioid alternative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sz="1400">
                <a:solidFill>
                  <a:schemeClr val="lt1"/>
                </a:solidFill>
              </a:rPr>
              <a:t>Risks include addiction, seizures, liver damage; FDA warns against use (CDC, 2022)</a:t>
            </a:r>
            <a:br>
              <a:rPr lang="en" sz="1400">
                <a:solidFill>
                  <a:schemeClr val="lt1"/>
                </a:solidFill>
              </a:rPr>
            </a:b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b="1" lang="en" sz="1400">
                <a:solidFill>
                  <a:schemeClr val="lt1"/>
                </a:solidFill>
              </a:rPr>
              <a:t>Yohimbe (Pausinystalia johimbe)</a:t>
            </a:r>
            <a:endParaRPr b="1"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sz="1400">
                <a:solidFill>
                  <a:schemeClr val="lt1"/>
                </a:solidFill>
              </a:rPr>
              <a:t>Sold for “male enhancement” and weight loss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sz="1400">
                <a:solidFill>
                  <a:schemeClr val="lt1"/>
                </a:solidFill>
              </a:rPr>
              <a:t>Can cause dangerously high blood pressure, heart problems, and anxiety (NIH, 2023)</a:t>
            </a:r>
            <a:endParaRPr sz="1400">
              <a:solidFill>
                <a:schemeClr val="lt1"/>
              </a:solidFill>
            </a:endParaRPr>
          </a:p>
          <a:p>
            <a:pPr indent="0" lvl="0" marL="9144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</p:txBody>
      </p:sp>
      <p:pic>
        <p:nvPicPr>
          <p:cNvPr id="294" name="Google Shape;29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4325" y="929350"/>
            <a:ext cx="1773150" cy="177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2400" y="1719828"/>
            <a:ext cx="2160026" cy="1626334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6" name="Google Shape;296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9725" y="3593399"/>
            <a:ext cx="1876099" cy="143607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16"/>
          <p:cNvSpPr txBox="1"/>
          <p:nvPr>
            <p:ph type="title"/>
          </p:nvPr>
        </p:nvSpPr>
        <p:spPr>
          <a:xfrm>
            <a:off x="753775" y="2321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Alternative Medicine or Just Marketing?</a:t>
            </a:r>
            <a:endParaRPr/>
          </a:p>
        </p:txBody>
      </p:sp>
      <p:sp>
        <p:nvSpPr>
          <p:cNvPr id="302" name="Google Shape;302;p16"/>
          <p:cNvSpPr txBox="1"/>
          <p:nvPr>
            <p:ph idx="1" type="body"/>
          </p:nvPr>
        </p:nvSpPr>
        <p:spPr>
          <a:xfrm>
            <a:off x="170250" y="1100118"/>
            <a:ext cx="50964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lang="en" sz="1400">
                <a:solidFill>
                  <a:srgbClr val="000000"/>
                </a:solidFill>
              </a:rPr>
              <a:t>How are Supplements Marketed?</a:t>
            </a:r>
            <a:endParaRPr b="1"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Framed as "natural" alternatives to pharmaceuticals</a:t>
            </a:r>
            <a:endParaRPr sz="1400">
              <a:solidFill>
                <a:srgbClr val="000000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-"/>
            </a:pPr>
            <a:r>
              <a:rPr lang="en" sz="1400">
                <a:solidFill>
                  <a:srgbClr val="000000"/>
                </a:solidFill>
              </a:rPr>
              <a:t>Often use vague language: "supports immunity," "promotes vitality," without clinical proof</a:t>
            </a:r>
            <a:br>
              <a:rPr lang="en" sz="1400">
                <a:solidFill>
                  <a:srgbClr val="000000"/>
                </a:solidFill>
              </a:rPr>
            </a:b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lang="en" sz="1400">
                <a:solidFill>
                  <a:srgbClr val="000000"/>
                </a:solidFill>
              </a:rPr>
              <a:t>Common Tactics Utilized</a:t>
            </a:r>
            <a:endParaRPr b="1"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Celebrity endorsements and social media influencers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Use of pseudoscience or cherry-picked data (e.g., “studies show” referring to one rat study which becomes a miracle cure)</a:t>
            </a:r>
            <a:br>
              <a:rPr lang="en" sz="1400">
                <a:solidFill>
                  <a:srgbClr val="000000"/>
                </a:solidFill>
              </a:rPr>
            </a:b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lang="en" sz="1400">
                <a:solidFill>
                  <a:srgbClr val="000000"/>
                </a:solidFill>
              </a:rPr>
              <a:t>Why It Matters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Can delay medical care when people rely on unproven products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May create false hope for chronic or serious conditions (Mayo Clinic, 2023)</a:t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303" name="Google Shape;3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4325" y="900749"/>
            <a:ext cx="2494775" cy="24947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4" name="Google Shape;3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95225" y="3480581"/>
            <a:ext cx="2852976" cy="16047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7"/>
          <p:cNvSpPr txBox="1"/>
          <p:nvPr>
            <p:ph type="title"/>
          </p:nvPr>
        </p:nvSpPr>
        <p:spPr>
          <a:xfrm>
            <a:off x="753775" y="2321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HOW TO SPOT RED FLAGS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10" name="Google Shape;310;p17"/>
          <p:cNvSpPr txBox="1"/>
          <p:nvPr>
            <p:ph idx="1" type="body"/>
          </p:nvPr>
        </p:nvSpPr>
        <p:spPr>
          <a:xfrm>
            <a:off x="-134550" y="1148550"/>
            <a:ext cx="50964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b="1" lang="en" sz="1400">
                <a:solidFill>
                  <a:schemeClr val="lt1"/>
                </a:solidFill>
              </a:rPr>
              <a:t>Warning Signs of Dubious Supplements</a:t>
            </a:r>
            <a:endParaRPr b="1" sz="1400">
              <a:solidFill>
                <a:schemeClr val="lt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-"/>
            </a:pPr>
            <a:r>
              <a:rPr lang="en" sz="1400">
                <a:solidFill>
                  <a:schemeClr val="lt1"/>
                </a:solidFill>
              </a:rPr>
              <a:t>Claims to “cure all diseases” or work instantly</a:t>
            </a:r>
            <a:endParaRPr sz="1400">
              <a:solidFill>
                <a:schemeClr val="lt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-"/>
            </a:pPr>
            <a:r>
              <a:rPr lang="en" sz="1400">
                <a:solidFill>
                  <a:schemeClr val="lt1"/>
                </a:solidFill>
              </a:rPr>
              <a:t>Uses “ancient secret” or “miracle” language without evidence</a:t>
            </a:r>
            <a:br>
              <a:rPr lang="en" sz="1400">
                <a:solidFill>
                  <a:schemeClr val="lt1"/>
                </a:solidFill>
              </a:rPr>
            </a:b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b="1" lang="en" sz="1400">
                <a:solidFill>
                  <a:schemeClr val="lt1"/>
                </a:solidFill>
              </a:rPr>
              <a:t>What to Look For Instead</a:t>
            </a:r>
            <a:endParaRPr b="1"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sz="1400">
                <a:solidFill>
                  <a:schemeClr val="lt1"/>
                </a:solidFill>
              </a:rPr>
              <a:t>Look for third-party testing (e.g., USP, NSF).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sz="1400">
                <a:solidFill>
                  <a:schemeClr val="lt1"/>
                </a:solidFill>
              </a:rPr>
              <a:t>Clinical trials listed on trusted databases (like </a:t>
            </a:r>
            <a:r>
              <a:rPr lang="en" sz="1400" u="sng">
                <a:solidFill>
                  <a:schemeClr val="hlink"/>
                </a:solidFill>
                <a:hlinkClick r:id="rId3"/>
              </a:rPr>
              <a:t>ClinicalTrials.gov</a:t>
            </a:r>
            <a:r>
              <a:rPr lang="en" sz="1400">
                <a:solidFill>
                  <a:schemeClr val="lt1"/>
                </a:solidFill>
              </a:rPr>
              <a:t>).</a:t>
            </a: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b="1" lang="en" sz="1400">
                <a:solidFill>
                  <a:schemeClr val="lt1"/>
                </a:solidFill>
              </a:rPr>
              <a:t>Advice for Consumers</a:t>
            </a:r>
            <a:endParaRPr b="1"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sz="1400">
                <a:solidFill>
                  <a:schemeClr val="lt1"/>
                </a:solidFill>
              </a:rPr>
              <a:t>Consult with healthcare providers before use.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sz="1400">
                <a:solidFill>
                  <a:schemeClr val="lt1"/>
                </a:solidFill>
              </a:rPr>
              <a:t>Not every supplement is a scam–CDC certified Herbalife as a “diabetes prevention program”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sz="1400">
                <a:solidFill>
                  <a:schemeClr val="lt1"/>
                </a:solidFill>
              </a:rPr>
              <a:t>Just because it’s sold in a store doesn’t mean it’s safe (NIH, 2024)</a:t>
            </a:r>
            <a:endParaRPr sz="1400">
              <a:solidFill>
                <a:schemeClr val="lt1"/>
              </a:solidFill>
            </a:endParaRPr>
          </a:p>
          <a:p>
            <a:pPr indent="0" lvl="0" marL="9144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chemeClr val="lt1"/>
              </a:solidFill>
            </a:endParaRPr>
          </a:p>
        </p:txBody>
      </p:sp>
      <p:pic>
        <p:nvPicPr>
          <p:cNvPr id="311" name="Google Shape;31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7949" y="860775"/>
            <a:ext cx="3041748" cy="1710974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2" name="Google Shape;31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68013" y="2884233"/>
            <a:ext cx="3447318" cy="1796915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18"/>
          <p:cNvSpPr txBox="1"/>
          <p:nvPr>
            <p:ph type="title"/>
          </p:nvPr>
        </p:nvSpPr>
        <p:spPr>
          <a:xfrm>
            <a:off x="753775" y="2321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CASE STUDY: THE COLLAGEN CRAZE</a:t>
            </a:r>
            <a:endParaRPr/>
          </a:p>
        </p:txBody>
      </p:sp>
      <p:sp>
        <p:nvSpPr>
          <p:cNvPr id="318" name="Google Shape;318;p18"/>
          <p:cNvSpPr txBox="1"/>
          <p:nvPr>
            <p:ph idx="1" type="body"/>
          </p:nvPr>
        </p:nvSpPr>
        <p:spPr>
          <a:xfrm>
            <a:off x="170250" y="1100118"/>
            <a:ext cx="50964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lang="en" sz="1400">
                <a:solidFill>
                  <a:srgbClr val="000000"/>
                </a:solidFill>
              </a:rPr>
              <a:t>What Exactly is Collagen?</a:t>
            </a:r>
            <a:endParaRPr b="1"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Biological scaffolding, providing strength and elasticity to your skin and joints</a:t>
            </a:r>
            <a:endParaRPr sz="1400">
              <a:solidFill>
                <a:srgbClr val="000000"/>
              </a:solidFill>
            </a:endParaRPr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-"/>
            </a:pPr>
            <a:r>
              <a:rPr lang="en" sz="1400">
                <a:solidFill>
                  <a:srgbClr val="000000"/>
                </a:solidFill>
              </a:rPr>
              <a:t>Collagen molecules in creams are too large to penetrate the skin, supplements do not directly go to hair &amp; skin necessarily</a:t>
            </a:r>
            <a:br>
              <a:rPr lang="en" sz="1400">
                <a:solidFill>
                  <a:srgbClr val="000000"/>
                </a:solidFill>
              </a:rPr>
            </a:b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lang="en" sz="1400">
                <a:solidFill>
                  <a:srgbClr val="000000"/>
                </a:solidFill>
              </a:rPr>
              <a:t>Does it Actually Help?</a:t>
            </a:r>
            <a:endParaRPr b="1"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Some studies show modest improvements in skin elasticity with hydrolyzed collagen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But effects vary based on dose (marine vs. bovine), and absorption</a:t>
            </a:r>
            <a:br>
              <a:rPr lang="en" sz="1400">
                <a:solidFill>
                  <a:srgbClr val="000000"/>
                </a:solidFill>
              </a:rPr>
            </a:br>
            <a:endParaRPr sz="1400">
              <a:solidFill>
                <a:srgbClr val="000000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b="1" lang="en" sz="1400">
                <a:solidFill>
                  <a:srgbClr val="000000"/>
                </a:solidFill>
              </a:rPr>
              <a:t>Hidden Caveats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B</a:t>
            </a:r>
            <a:r>
              <a:rPr lang="en" sz="1400">
                <a:solidFill>
                  <a:srgbClr val="000000"/>
                </a:solidFill>
              </a:rPr>
              <a:t>ody may not use it for skin</a:t>
            </a:r>
            <a:endParaRPr sz="1400">
              <a:solidFill>
                <a:srgbClr val="000000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-"/>
            </a:pPr>
            <a:r>
              <a:rPr lang="en" sz="1400">
                <a:solidFill>
                  <a:srgbClr val="000000"/>
                </a:solidFill>
              </a:rPr>
              <a:t>Expensive for unproven results; many brands lack transparency in sourcing</a:t>
            </a:r>
            <a:endParaRPr sz="1700">
              <a:solidFill>
                <a:srgbClr val="000000"/>
              </a:solidFill>
            </a:endParaRPr>
          </a:p>
        </p:txBody>
      </p:sp>
      <p:pic>
        <p:nvPicPr>
          <p:cNvPr id="319" name="Google Shape;31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38438" y="2111038"/>
            <a:ext cx="1944306" cy="1944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52275" y="882750"/>
            <a:ext cx="1786175" cy="1402158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1" name="Google Shape;32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19937" y="3168950"/>
            <a:ext cx="1865226" cy="1865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2"/>
        </a:solidFill>
      </p:bgPr>
    </p:bg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9"/>
          <p:cNvSpPr txBox="1"/>
          <p:nvPr>
            <p:ph type="title"/>
          </p:nvPr>
        </p:nvSpPr>
        <p:spPr>
          <a:xfrm>
            <a:off x="753775" y="232175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Navigating the Supplement Storm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327" name="Google Shape;327;p19"/>
          <p:cNvSpPr txBox="1"/>
          <p:nvPr>
            <p:ph idx="1" type="body"/>
          </p:nvPr>
        </p:nvSpPr>
        <p:spPr>
          <a:xfrm>
            <a:off x="-134550" y="1148550"/>
            <a:ext cx="50964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b="1" lang="en" sz="1400">
                <a:solidFill>
                  <a:schemeClr val="lt1"/>
                </a:solidFill>
              </a:rPr>
              <a:t>Key Takeaways &amp; Conclusions</a:t>
            </a:r>
            <a:endParaRPr b="1" sz="1400">
              <a:solidFill>
                <a:schemeClr val="lt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-"/>
            </a:pPr>
            <a:r>
              <a:rPr lang="en" sz="1400">
                <a:solidFill>
                  <a:schemeClr val="lt1"/>
                </a:solidFill>
              </a:rPr>
              <a:t>Supplements are not inherently bad or safe in many instances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sz="1400">
                <a:solidFill>
                  <a:schemeClr val="lt1"/>
                </a:solidFill>
              </a:rPr>
              <a:t>Fact check with reliable resources and healthcare providers before investing</a:t>
            </a:r>
            <a:endParaRPr sz="1400">
              <a:solidFill>
                <a:schemeClr val="lt1"/>
              </a:solidFill>
            </a:endParaRPr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-"/>
            </a:pPr>
            <a:r>
              <a:rPr lang="en" sz="1400">
                <a:solidFill>
                  <a:schemeClr val="lt1"/>
                </a:solidFill>
              </a:rPr>
              <a:t>Natural ≠ harmless; regulation is limited, and marketing often overreaches</a:t>
            </a:r>
            <a:br>
              <a:rPr lang="en" sz="1400">
                <a:solidFill>
                  <a:schemeClr val="lt1"/>
                </a:solidFill>
              </a:rPr>
            </a:br>
            <a:endParaRPr sz="1400">
              <a:solidFill>
                <a:schemeClr val="lt1"/>
              </a:solidFill>
            </a:endParaRPr>
          </a:p>
          <a:p>
            <a:pPr indent="-317500" lvl="0" marL="4572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b="1" lang="en" sz="1400">
                <a:solidFill>
                  <a:schemeClr val="lt1"/>
                </a:solidFill>
              </a:rPr>
              <a:t>How to Research?</a:t>
            </a:r>
            <a:endParaRPr b="1"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sz="1400">
                <a:solidFill>
                  <a:schemeClr val="lt1"/>
                </a:solidFill>
              </a:rPr>
              <a:t>Start With Credible Sources like the NIH, FDA, Mayo Clinic, and even PubMed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sz="1400">
                <a:solidFill>
                  <a:schemeClr val="lt1"/>
                </a:solidFill>
              </a:rPr>
              <a:t>Avoid influencer blogs or product websites selling what they claim to evaluate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sz="1400">
                <a:solidFill>
                  <a:schemeClr val="lt1"/>
                </a:solidFill>
              </a:rPr>
              <a:t>Make sure the studies are human and utilize RCTs as animal ones can be misleading</a:t>
            </a:r>
            <a:endParaRPr sz="1400">
              <a:solidFill>
                <a:schemeClr val="lt1"/>
              </a:solidFill>
            </a:endParaRPr>
          </a:p>
          <a:p>
            <a:pPr indent="-317500" lvl="1" marL="914400" rtl="0" algn="l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-"/>
            </a:pPr>
            <a:r>
              <a:rPr lang="en" sz="1400">
                <a:solidFill>
                  <a:schemeClr val="lt1"/>
                </a:solidFill>
              </a:rPr>
              <a:t>Look into the funding of the research and cross-reference</a:t>
            </a:r>
            <a:endParaRPr sz="1400">
              <a:solidFill>
                <a:schemeClr val="lt1"/>
              </a:solidFill>
            </a:endParaRPr>
          </a:p>
        </p:txBody>
      </p:sp>
      <p:pic>
        <p:nvPicPr>
          <p:cNvPr id="328" name="Google Shape;328;p19"/>
          <p:cNvPicPr preferRelativeResize="0"/>
          <p:nvPr/>
        </p:nvPicPr>
        <p:blipFill rotWithShape="1">
          <a:blip r:embed="rId3">
            <a:alphaModFix/>
          </a:blip>
          <a:srcRect b="0" l="1996" r="3814" t="0"/>
          <a:stretch/>
        </p:blipFill>
        <p:spPr>
          <a:xfrm>
            <a:off x="4901350" y="957675"/>
            <a:ext cx="3651774" cy="3079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61846" y="754900"/>
            <a:ext cx="4173153" cy="438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0"/>
          <p:cNvSpPr txBox="1"/>
          <p:nvPr>
            <p:ph type="title"/>
          </p:nvPr>
        </p:nvSpPr>
        <p:spPr>
          <a:xfrm>
            <a:off x="765000" y="176050"/>
            <a:ext cx="7030500" cy="99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REFERENCES</a:t>
            </a:r>
            <a:endParaRPr/>
          </a:p>
        </p:txBody>
      </p:sp>
      <p:sp>
        <p:nvSpPr>
          <p:cNvPr id="335" name="Google Shape;335;p20"/>
          <p:cNvSpPr txBox="1"/>
          <p:nvPr>
            <p:ph idx="1" type="body"/>
          </p:nvPr>
        </p:nvSpPr>
        <p:spPr>
          <a:xfrm>
            <a:off x="170250" y="729450"/>
            <a:ext cx="8508900" cy="254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Cochrane Database of Systematic Reviews. (Various). Systematic reviews on supplements and safety. https://www.cochranelibrary.com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Examine.com. (2024). Collagen: Evidence-Based Overview. https://examine.com/supplements/collagen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Mayo Clinic. (2024). Are dietary supplements safe? https://www.mayoclinic.org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National Institutes of Health. (2023). Dietary Supplements: What You Need to Know. https://ods.od.nih.gov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Palleros, D. R. (2000). Experimental Organic Chemistry (1st ed.). John Wiley &amp; Sons.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Sopena, F., &amp; Lanas, A. (2007). How to advise aspirin use in patients who need NSAIDs. Current Pharmaceutical Design, 13(22), 2248–2260.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Statista. (2024). Collagen Market Size Worldwide. https://www.statista.com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000000"/>
                </a:solidFill>
              </a:rPr>
              <a:t>U.S. Food and Drug Administration. (2024). Dietary Supplement Products &amp; Ingredients. https://www.fda.gov</a:t>
            </a:r>
            <a:endParaRPr sz="15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95000"/>
              </a:lnSpc>
              <a:spcBef>
                <a:spcPts val="1200"/>
              </a:spcBef>
              <a:spcAft>
                <a:spcPts val="0"/>
              </a:spcAft>
              <a:buNone/>
            </a:pPr>
            <a:br>
              <a:rPr lang="en" sz="1500">
                <a:solidFill>
                  <a:srgbClr val="000000"/>
                </a:solidFill>
              </a:rPr>
            </a:br>
            <a:endParaRPr sz="1500">
              <a:solidFill>
                <a:srgbClr val="000000"/>
              </a:solidFill>
            </a:endParaRPr>
          </a:p>
          <a:p>
            <a:pPr indent="0" lvl="0" marL="914400" rtl="0" algn="l">
              <a:lnSpc>
                <a:spcPct val="9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7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